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6" r:id="rId3"/>
    <p:sldId id="297" r:id="rId4"/>
    <p:sldId id="293" r:id="rId5"/>
    <p:sldId id="294" r:id="rId6"/>
    <p:sldId id="295" r:id="rId7"/>
    <p:sldId id="299" r:id="rId8"/>
    <p:sldId id="292" r:id="rId9"/>
  </p:sldIdLst>
  <p:sldSz cx="9144000" cy="6858000" type="letter"/>
  <p:notesSz cx="6950075" cy="9236075"/>
  <p:defaultTextStyle>
    <a:defPPr>
      <a:defRPr lang="en-US"/>
    </a:defPPr>
    <a:lvl1pPr marL="0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1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4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47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0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12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93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76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58" algn="l" defTabSz="9141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193DB"/>
    <a:srgbClr val="C2DEEA"/>
    <a:srgbClr val="9A9B9C"/>
    <a:srgbClr val="3DB7E4"/>
    <a:srgbClr val="008566"/>
    <a:srgbClr val="F0AB00"/>
    <a:srgbClr val="004165"/>
    <a:srgbClr val="4D4F53"/>
    <a:srgbClr val="000000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029" autoAdjust="0"/>
    <p:restoredTop sz="94718" autoAdjust="0"/>
  </p:normalViewPr>
  <p:slideViewPr>
    <p:cSldViewPr snapToObjects="1" showGuides="1">
      <p:cViewPr>
        <p:scale>
          <a:sx n="90" d="100"/>
          <a:sy n="90" d="100"/>
        </p:scale>
        <p:origin x="-1363" y="-58"/>
      </p:cViewPr>
      <p:guideLst>
        <p:guide orient="horz" pos="414"/>
        <p:guide orient="horz" pos="3936"/>
        <p:guide orient="horz" pos="566"/>
        <p:guide orient="horz" pos="3604"/>
        <p:guide pos="288"/>
        <p:guide pos="5487"/>
        <p:guide pos="336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3" d="100"/>
          <a:sy n="53" d="100"/>
        </p:scale>
        <p:origin x="-2592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 dirty="0"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2" y="0"/>
            <a:ext cx="3011699" cy="461804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A1FC1909-5BEF-43AD-AD28-BDC3530C2F78}" type="datetimeFigureOut">
              <a:rPr lang="en-US" smtClean="0">
                <a:latin typeface="Cambria" pitchFamily="18" charset="0"/>
              </a:rPr>
              <a:pPr/>
              <a:t>10/2/2016</a:t>
            </a:fld>
            <a:endParaRPr lang="en-US" dirty="0">
              <a:latin typeface="Cambr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 dirty="0">
              <a:latin typeface="Cambr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2" y="8772668"/>
            <a:ext cx="3011699" cy="461804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A47CAD31-D5E0-4C83-B319-AFEA182EBB5F}" type="slidenum">
              <a:rPr lang="en-US" smtClean="0">
                <a:latin typeface="Cambria" pitchFamily="18" charset="0"/>
              </a:rPr>
              <a:pPr/>
              <a:t>‹#›</a:t>
            </a:fld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6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488" cy="461963"/>
          </a:xfrm>
          <a:prstGeom prst="rect">
            <a:avLst/>
          </a:prstGeom>
        </p:spPr>
        <p:txBody>
          <a:bodyPr vert="horz" lIns="91416" tIns="45706" rIns="91416" bIns="45706" rtlCol="0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4"/>
            <a:ext cx="3011488" cy="461963"/>
          </a:xfrm>
          <a:prstGeom prst="rect">
            <a:avLst/>
          </a:prstGeom>
        </p:spPr>
        <p:txBody>
          <a:bodyPr vert="horz" lIns="91416" tIns="45706" rIns="91416" bIns="45706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A7055DA0-163F-4C56-95B9-FCB4117171BD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6" rIns="91416" bIns="45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0" y="4387855"/>
            <a:ext cx="5559425" cy="4156075"/>
          </a:xfrm>
          <a:prstGeom prst="rect">
            <a:avLst/>
          </a:prstGeom>
        </p:spPr>
        <p:txBody>
          <a:bodyPr vert="horz" lIns="91416" tIns="45706" rIns="91416" bIns="4570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16" tIns="45706" rIns="91416" bIns="45706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16" tIns="45706" rIns="91416" bIns="45706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21B0B6C4-DA33-49BA-ACC9-D3E0D810C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9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2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136" algn="l" defTabSz="914272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272" algn="l" defTabSz="914272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407" algn="l" defTabSz="914272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542" algn="l" defTabSz="914272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5678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4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B6C4-DA33-49BA-ACC9-D3E0D810C95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_WB 2011 Primar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0863" y="6082923"/>
            <a:ext cx="2127863" cy="393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2893" y="2909454"/>
            <a:ext cx="6011712" cy="2318154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[Primary Title Slide layout  when used with preprinted blue covers]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230139" y="2413002"/>
            <a:ext cx="1377803" cy="617535"/>
          </a:xfrm>
          <a:prstGeom prst="rect">
            <a:avLst/>
          </a:prstGeom>
        </p:spPr>
        <p:txBody>
          <a:bodyPr lIns="91416" tIns="0" rIns="0" bIns="0">
            <a:noAutofit/>
          </a:bodyPr>
          <a:lstStyle>
            <a:lvl1pPr marL="0" indent="0" algn="l">
              <a:buNone/>
              <a:defRPr sz="1000" i="0" baseline="0">
                <a:solidFill>
                  <a:schemeClr val="accent2"/>
                </a:solidFill>
                <a:latin typeface="Cambria" pitchFamily="18" charset="0"/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[Insert Date]</a:t>
            </a:r>
          </a:p>
        </p:txBody>
      </p:sp>
      <p:cxnSp>
        <p:nvCxnSpPr>
          <p:cNvPr id="32" name="Straight Connector 31"/>
          <p:cNvCxnSpPr/>
          <p:nvPr userDrawn="1"/>
        </p:nvCxnSpPr>
        <p:spPr>
          <a:xfrm rot="5400000">
            <a:off x="5601018" y="4078289"/>
            <a:ext cx="3273428" cy="0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771524" y="4374356"/>
            <a:ext cx="2676525" cy="0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3"/>
          <p:cNvSpPr txBox="1">
            <a:spLocks noChangeArrowheads="1"/>
          </p:cNvSpPr>
          <p:nvPr userDrawn="1"/>
        </p:nvSpPr>
        <p:spPr bwMode="auto">
          <a:xfrm>
            <a:off x="552893" y="5223237"/>
            <a:ext cx="6011712" cy="4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91" tIns="43845" rIns="87691" bIns="0" anchor="b" anchorCtr="0"/>
          <a:lstStyle/>
          <a:p>
            <a:pPr algn="l" defTabSz="876300">
              <a:spcBef>
                <a:spcPct val="0"/>
              </a:spcBef>
            </a:pPr>
            <a:r>
              <a:rPr lang="en-US" sz="800" dirty="0" smtClean="0">
                <a:solidFill>
                  <a:schemeClr val="accent2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rPr>
              <a:t>William Blair &amp; Company, L.L.C. receives or seeks to receive compensation for investment banking services from companies mentioned in this presentation. Investors should consider this presentation as a single factor in making an investment decision. Please </a:t>
            </a:r>
            <a:r>
              <a:rPr lang="en-US" sz="800" dirty="0">
                <a:solidFill>
                  <a:schemeClr val="accent2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rPr>
              <a:t>consult the last page </a:t>
            </a:r>
            <a:r>
              <a:rPr lang="en-US" sz="800" dirty="0" smtClean="0">
                <a:solidFill>
                  <a:schemeClr val="accent2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rPr>
              <a:t>for </a:t>
            </a:r>
            <a:r>
              <a:rPr lang="en-US" sz="800" dirty="0">
                <a:solidFill>
                  <a:schemeClr val="accent2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rPr>
              <a:t>all disclosures</a:t>
            </a:r>
            <a:r>
              <a:rPr lang="en-US" sz="800" dirty="0" smtClean="0">
                <a:solidFill>
                  <a:schemeClr val="accent2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rPr>
              <a:t>.</a:t>
            </a:r>
            <a:endParaRPr lang="en-US" sz="800" dirty="0">
              <a:solidFill>
                <a:schemeClr val="accent2"/>
              </a:solidFill>
              <a:latin typeface="Cambria" pitchFamily="18" charset="0"/>
              <a:ea typeface="ＭＳ Ｐゴシック" pitchFamily="29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[Page Title]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Bod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0700" y="100584"/>
            <a:ext cx="8164513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[Body Page]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21208" y="896112"/>
            <a:ext cx="8165592" cy="5330952"/>
          </a:xfrm>
          <a:prstGeom prst="rect">
            <a:avLst/>
          </a:prstGeom>
        </p:spPr>
        <p:txBody>
          <a:bodyPr tIns="0"/>
          <a:lstStyle>
            <a:lvl1pPr>
              <a:lnSpc>
                <a:spcPts val="1400"/>
              </a:lnSpc>
              <a:spcBef>
                <a:spcPts val="1000"/>
              </a:spcBef>
              <a:buNone/>
              <a:defRPr/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[Vertical Comparison – Text Only]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1208" y="896112"/>
            <a:ext cx="3959352" cy="5330952"/>
          </a:xfrm>
          <a:prstGeom prst="rect">
            <a:avLst/>
          </a:prstGeom>
        </p:spPr>
        <p:txBody>
          <a:bodyPr tIns="0"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lang="en-US" sz="1500" kern="1200" baseline="0" dirty="0" smtClean="0">
                <a:solidFill>
                  <a:srgbClr val="000000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727448" y="896112"/>
            <a:ext cx="3959352" cy="5330952"/>
          </a:xfrm>
          <a:prstGeom prst="rect">
            <a:avLst/>
          </a:prstGeom>
        </p:spPr>
        <p:txBody>
          <a:bodyPr tIns="0"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Side-by-side with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[Vertical Comparison]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521208" y="1426465"/>
            <a:ext cx="3959352" cy="4809235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6"/>
          </p:nvPr>
        </p:nvSpPr>
        <p:spPr>
          <a:xfrm>
            <a:off x="4727448" y="1426464"/>
            <a:ext cx="3959352" cy="4809744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 hasCustomPrompt="1"/>
          </p:nvPr>
        </p:nvSpPr>
        <p:spPr>
          <a:xfrm>
            <a:off x="521208" y="896112"/>
            <a:ext cx="3959352" cy="457200"/>
          </a:xfrm>
          <a:prstGeom prst="rect">
            <a:avLst/>
          </a:prstGeom>
        </p:spPr>
        <p:txBody>
          <a:bodyPr tIns="18288" bIns="18288" anchor="ctr"/>
          <a:lstStyle>
            <a:lvl1pPr>
              <a:buFontTx/>
              <a:buNone/>
              <a:defRPr b="1">
                <a:solidFill>
                  <a:srgbClr val="3DB7E4"/>
                </a:solidFill>
              </a:defRPr>
            </a:lvl1pPr>
          </a:lstStyle>
          <a:p>
            <a:pPr lvl="0"/>
            <a:r>
              <a:rPr lang="en-US" dirty="0" smtClean="0"/>
              <a:t>[Run “Header” macro]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4727448" y="896112"/>
            <a:ext cx="3959352" cy="457200"/>
          </a:xfrm>
          <a:prstGeom prst="rect">
            <a:avLst/>
          </a:prstGeom>
        </p:spPr>
        <p:txBody>
          <a:bodyPr tIns="18288" bIns="18288" anchor="ctr"/>
          <a:lstStyle>
            <a:lvl1pPr>
              <a:buFontTx/>
              <a:buNone/>
              <a:defRPr b="1">
                <a:solidFill>
                  <a:srgbClr val="3DB7E4"/>
                </a:solidFill>
              </a:defRPr>
            </a:lvl1pPr>
          </a:lstStyle>
          <a:p>
            <a:pPr lvl="0"/>
            <a:r>
              <a:rPr lang="en-US" dirty="0" smtClean="0"/>
              <a:t>[Run “Header” macro]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Uneven 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[Un Even Vertical Comparison]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521207" y="1426464"/>
            <a:ext cx="6066297" cy="4809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6"/>
          </p:nvPr>
        </p:nvSpPr>
        <p:spPr>
          <a:xfrm>
            <a:off x="6695180" y="1426464"/>
            <a:ext cx="1991619" cy="4809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able Placeholder 5"/>
          <p:cNvSpPr>
            <a:spLocks noGrp="1"/>
          </p:cNvSpPr>
          <p:nvPr>
            <p:ph type="tbl" sz="quarter" idx="17" hasCustomPrompt="1"/>
          </p:nvPr>
        </p:nvSpPr>
        <p:spPr>
          <a:xfrm>
            <a:off x="521207" y="896112"/>
            <a:ext cx="6066481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8" hasCustomPrompt="1"/>
          </p:nvPr>
        </p:nvSpPr>
        <p:spPr>
          <a:xfrm>
            <a:off x="6695180" y="896112"/>
            <a:ext cx="1991619" cy="457200"/>
          </a:xfrm>
          <a:prstGeom prst="rect">
            <a:avLst/>
          </a:prstGeom>
        </p:spPr>
        <p:txBody>
          <a:bodyPr tIns="16843" bIns="16843" anchor="ctr" anchorCtr="0"/>
          <a:lstStyle>
            <a:lvl1pPr marL="0" marR="0" indent="0" algn="l" defTabSz="91416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[Run “Header” macro]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4 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[Quad Comparison]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521208" y="1429901"/>
            <a:ext cx="3959352" cy="20822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727448" y="1426464"/>
            <a:ext cx="3959352" cy="20822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half" idx="19"/>
          </p:nvPr>
        </p:nvSpPr>
        <p:spPr>
          <a:xfrm>
            <a:off x="521208" y="4140784"/>
            <a:ext cx="3959352" cy="20822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half" idx="20"/>
          </p:nvPr>
        </p:nvSpPr>
        <p:spPr>
          <a:xfrm>
            <a:off x="4727448" y="4140784"/>
            <a:ext cx="3959352" cy="20822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able Placeholder 5"/>
          <p:cNvSpPr>
            <a:spLocks noGrp="1"/>
          </p:cNvSpPr>
          <p:nvPr>
            <p:ph type="tbl" sz="quarter" idx="17" hasCustomPrompt="1"/>
          </p:nvPr>
        </p:nvSpPr>
        <p:spPr>
          <a:xfrm>
            <a:off x="521208" y="896112"/>
            <a:ext cx="395935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 marL="0" marR="0" indent="0" algn="l" defTabSz="914164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[Run “Header” macro]</a:t>
            </a:r>
          </a:p>
        </p:txBody>
      </p:sp>
      <p:sp>
        <p:nvSpPr>
          <p:cNvPr id="8" name="Table Placeholder 5"/>
          <p:cNvSpPr>
            <a:spLocks noGrp="1"/>
          </p:cNvSpPr>
          <p:nvPr>
            <p:ph type="tbl" sz="quarter" idx="18" hasCustomPrompt="1"/>
          </p:nvPr>
        </p:nvSpPr>
        <p:spPr>
          <a:xfrm>
            <a:off x="4727448" y="896112"/>
            <a:ext cx="395935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9" name="Table Placeholder 5"/>
          <p:cNvSpPr>
            <a:spLocks noGrp="1"/>
          </p:cNvSpPr>
          <p:nvPr>
            <p:ph type="tbl" sz="quarter" idx="21" hasCustomPrompt="1"/>
          </p:nvPr>
        </p:nvSpPr>
        <p:spPr>
          <a:xfrm>
            <a:off x="521208" y="3597850"/>
            <a:ext cx="395935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0" name="Table Placeholder 5"/>
          <p:cNvSpPr>
            <a:spLocks noGrp="1"/>
          </p:cNvSpPr>
          <p:nvPr>
            <p:ph type="tbl" sz="quarter" idx="22" hasCustomPrompt="1"/>
          </p:nvPr>
        </p:nvSpPr>
        <p:spPr>
          <a:xfrm>
            <a:off x="4727448" y="3602736"/>
            <a:ext cx="395935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Horizont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527375" y="1426464"/>
            <a:ext cx="8165592" cy="20787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baseline="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7"/>
          </p:nvPr>
        </p:nvSpPr>
        <p:spPr>
          <a:xfrm>
            <a:off x="527375" y="4144264"/>
            <a:ext cx="8165592" cy="20787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[Horizontal Comparison]</a:t>
            </a:r>
            <a:endParaRPr lang="en-US" dirty="0"/>
          </a:p>
        </p:txBody>
      </p:sp>
      <p:sp>
        <p:nvSpPr>
          <p:cNvPr id="5" name="Table Placeholder 5"/>
          <p:cNvSpPr>
            <a:spLocks noGrp="1"/>
          </p:cNvSpPr>
          <p:nvPr>
            <p:ph type="tbl" sz="quarter" idx="18" hasCustomPrompt="1"/>
          </p:nvPr>
        </p:nvSpPr>
        <p:spPr>
          <a:xfrm>
            <a:off x="521208" y="896112"/>
            <a:ext cx="816559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7" name="Table Placeholder 5"/>
          <p:cNvSpPr>
            <a:spLocks noGrp="1"/>
          </p:cNvSpPr>
          <p:nvPr>
            <p:ph type="tbl" sz="quarter" idx="21" hasCustomPrompt="1"/>
          </p:nvPr>
        </p:nvSpPr>
        <p:spPr>
          <a:xfrm>
            <a:off x="527199" y="3602736"/>
            <a:ext cx="8165592" cy="457200"/>
          </a:xfrm>
          <a:prstGeom prst="rect">
            <a:avLst/>
          </a:prstGeom>
        </p:spPr>
        <p:txBody>
          <a:bodyPr tIns="16843" bIns="16843" anchor="ctr" anchorCtr="0">
            <a:noAutofit/>
          </a:bodyPr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6 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[6 up Comparison]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21207" y="1426464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4"/>
          </p:nvPr>
        </p:nvSpPr>
        <p:spPr>
          <a:xfrm>
            <a:off x="3289074" y="1426464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half" idx="20"/>
          </p:nvPr>
        </p:nvSpPr>
        <p:spPr>
          <a:xfrm>
            <a:off x="521207" y="4142232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5"/>
          <p:cNvSpPr>
            <a:spLocks noGrp="1"/>
          </p:cNvSpPr>
          <p:nvPr>
            <p:ph sz="quarter" idx="22"/>
          </p:nvPr>
        </p:nvSpPr>
        <p:spPr>
          <a:xfrm>
            <a:off x="3289074" y="4142232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5"/>
          <p:cNvSpPr>
            <a:spLocks noGrp="1"/>
          </p:cNvSpPr>
          <p:nvPr>
            <p:ph sz="quarter" idx="15"/>
          </p:nvPr>
        </p:nvSpPr>
        <p:spPr>
          <a:xfrm>
            <a:off x="6056942" y="1426464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Content Placeholder 5"/>
          <p:cNvSpPr>
            <a:spLocks noGrp="1"/>
          </p:cNvSpPr>
          <p:nvPr>
            <p:ph sz="quarter" idx="24"/>
          </p:nvPr>
        </p:nvSpPr>
        <p:spPr>
          <a:xfrm>
            <a:off x="6056942" y="4142232"/>
            <a:ext cx="2629857" cy="2075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able Placeholder 5"/>
          <p:cNvSpPr>
            <a:spLocks noGrp="1"/>
          </p:cNvSpPr>
          <p:nvPr>
            <p:ph type="tbl" sz="quarter" idx="17" hasCustomPrompt="1"/>
          </p:nvPr>
        </p:nvSpPr>
        <p:spPr>
          <a:xfrm>
            <a:off x="52120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0" name="Table Placeholder 5"/>
          <p:cNvSpPr>
            <a:spLocks noGrp="1"/>
          </p:cNvSpPr>
          <p:nvPr>
            <p:ph type="tbl" sz="quarter" idx="21" hasCustomPrompt="1"/>
          </p:nvPr>
        </p:nvSpPr>
        <p:spPr>
          <a:xfrm>
            <a:off x="521208" y="3602736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25" hasCustomPrompt="1"/>
          </p:nvPr>
        </p:nvSpPr>
        <p:spPr>
          <a:xfrm>
            <a:off x="328898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2" name="Table Placeholder 5"/>
          <p:cNvSpPr>
            <a:spLocks noGrp="1"/>
          </p:cNvSpPr>
          <p:nvPr>
            <p:ph type="tbl" sz="quarter" idx="26" hasCustomPrompt="1"/>
          </p:nvPr>
        </p:nvSpPr>
        <p:spPr>
          <a:xfrm>
            <a:off x="3288988" y="3602736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3" name="Table Placeholder 5"/>
          <p:cNvSpPr>
            <a:spLocks noGrp="1"/>
          </p:cNvSpPr>
          <p:nvPr>
            <p:ph type="tbl" sz="quarter" idx="27" hasCustomPrompt="1"/>
          </p:nvPr>
        </p:nvSpPr>
        <p:spPr>
          <a:xfrm>
            <a:off x="605676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14" name="Table Placeholder 5"/>
          <p:cNvSpPr>
            <a:spLocks noGrp="1"/>
          </p:cNvSpPr>
          <p:nvPr>
            <p:ph type="tbl" sz="quarter" idx="28" hasCustomPrompt="1"/>
          </p:nvPr>
        </p:nvSpPr>
        <p:spPr>
          <a:xfrm>
            <a:off x="6056768" y="3602736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3 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07" y="1426464"/>
            <a:ext cx="2629857" cy="4809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9074" y="1426464"/>
            <a:ext cx="2629857" cy="4809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5"/>
          </p:nvPr>
        </p:nvSpPr>
        <p:spPr>
          <a:xfrm>
            <a:off x="6056942" y="1426464"/>
            <a:ext cx="2629857" cy="48097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[3 up Comparison]</a:t>
            </a:r>
            <a:endParaRPr lang="en-US" dirty="0"/>
          </a:p>
        </p:txBody>
      </p:sp>
      <p:sp>
        <p:nvSpPr>
          <p:cNvPr id="7" name="Table Placeholder 5"/>
          <p:cNvSpPr>
            <a:spLocks noGrp="1"/>
          </p:cNvSpPr>
          <p:nvPr>
            <p:ph type="tbl" sz="quarter" idx="17" hasCustomPrompt="1"/>
          </p:nvPr>
        </p:nvSpPr>
        <p:spPr>
          <a:xfrm>
            <a:off x="52120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8" name="Table Placeholder 5"/>
          <p:cNvSpPr>
            <a:spLocks noGrp="1"/>
          </p:cNvSpPr>
          <p:nvPr>
            <p:ph type="tbl" sz="quarter" idx="25" hasCustomPrompt="1"/>
          </p:nvPr>
        </p:nvSpPr>
        <p:spPr>
          <a:xfrm>
            <a:off x="328898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  <p:sp>
        <p:nvSpPr>
          <p:cNvPr id="9" name="Table Placeholder 5"/>
          <p:cNvSpPr>
            <a:spLocks noGrp="1"/>
          </p:cNvSpPr>
          <p:nvPr>
            <p:ph type="tbl" sz="quarter" idx="27" hasCustomPrompt="1"/>
          </p:nvPr>
        </p:nvSpPr>
        <p:spPr>
          <a:xfrm>
            <a:off x="6056768" y="896112"/>
            <a:ext cx="2630038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dirty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dirty="0" smtClean="0"/>
              <a:t>[Run “Header” macro]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2 horizontal w sid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4"/>
          <p:cNvSpPr>
            <a:spLocks noGrp="1"/>
          </p:cNvSpPr>
          <p:nvPr>
            <p:ph sz="quarter" idx="16"/>
          </p:nvPr>
        </p:nvSpPr>
        <p:spPr>
          <a:xfrm>
            <a:off x="2121596" y="896112"/>
            <a:ext cx="6565204" cy="2608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baseline="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4"/>
          <p:cNvSpPr>
            <a:spLocks noGrp="1"/>
          </p:cNvSpPr>
          <p:nvPr>
            <p:ph sz="quarter" idx="17"/>
          </p:nvPr>
        </p:nvSpPr>
        <p:spPr>
          <a:xfrm>
            <a:off x="2121596" y="3602736"/>
            <a:ext cx="6565204" cy="2608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521208" y="896112"/>
            <a:ext cx="1377475" cy="2608318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mar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marL="0" lv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</a:pPr>
            <a:r>
              <a:rPr lang="en-US" dirty="0" smtClean="0"/>
              <a:t>[Run “Left Header” macro or type title]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521208" y="3602736"/>
            <a:ext cx="1377475" cy="2608318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mar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marL="0" lv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</a:pPr>
            <a:r>
              <a:rPr lang="en-US" dirty="0" smtClean="0"/>
              <a:t>[Run “Left Header” macro or type title]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_WB 2011 Secondar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200" y="0"/>
            <a:ext cx="8229600" cy="571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7" rIns="91416" bIns="4570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3"/>
              </a:solidFill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2893" y="2909454"/>
            <a:ext cx="6172199" cy="2468564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[Primary Title Slide layout  when used with clear covers]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232929" y="2413000"/>
            <a:ext cx="1377980" cy="617534"/>
          </a:xfrm>
          <a:prstGeom prst="rect">
            <a:avLst/>
          </a:prstGeom>
        </p:spPr>
        <p:txBody>
          <a:bodyPr lIns="91416" tIns="0" rIns="0" bIns="0">
            <a:noAutofit/>
          </a:bodyPr>
          <a:lstStyle>
            <a:lvl1pPr marL="0" indent="0" algn="l">
              <a:buNone/>
              <a:defRPr sz="1000" i="0" baseline="0">
                <a:solidFill>
                  <a:schemeClr val="bg1"/>
                </a:solidFill>
                <a:latin typeface="Cambria" pitchFamily="18" charset="0"/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[Insert Date]</a:t>
            </a:r>
          </a:p>
        </p:txBody>
      </p:sp>
      <p:cxnSp>
        <p:nvCxnSpPr>
          <p:cNvPr id="31" name="Straight Connector 30"/>
          <p:cNvCxnSpPr/>
          <p:nvPr userDrawn="1"/>
        </p:nvCxnSpPr>
        <p:spPr>
          <a:xfrm rot="5400000">
            <a:off x="-771524" y="4374356"/>
            <a:ext cx="2676525" cy="0"/>
          </a:xfrm>
          <a:prstGeom prst="line">
            <a:avLst/>
          </a:prstGeom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>
            <a:off x="5605272" y="4078289"/>
            <a:ext cx="3273428" cy="0"/>
          </a:xfrm>
          <a:prstGeom prst="line">
            <a:avLst/>
          </a:prstGeom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724" y="6082923"/>
            <a:ext cx="1964093" cy="354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3 comparison w sid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1594" y="896112"/>
            <a:ext cx="6565206" cy="16805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1594" y="2721194"/>
            <a:ext cx="6565206" cy="16805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5"/>
          </p:nvPr>
        </p:nvSpPr>
        <p:spPr>
          <a:xfrm>
            <a:off x="2121594" y="4546277"/>
            <a:ext cx="6565206" cy="16805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marR="0" indent="-114284" algn="l" defTabSz="457136" rtl="0" eaLnBrk="0" fontAlgn="base" latinLnBrk="0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2pPr>
            <a:lvl3pPr marL="228568" marR="0" indent="-114284" algn="l" defTabSz="457136" rtl="0" eaLnBrk="0" fontAlgn="base" latinLnBrk="0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3pPr>
            <a:lvl4pPr marL="342851" marR="0" indent="-114284" algn="l" defTabSz="457136" rtl="0" eaLnBrk="0" fontAlgn="base" latinLnBrk="0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4pPr>
            <a:lvl5pPr marL="457136" marR="0" indent="-114284" algn="l" defTabSz="457136" rtl="0" eaLnBrk="0" fontAlgn="base" latinLnBrk="0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 hasCustomPrompt="1"/>
          </p:nvPr>
        </p:nvSpPr>
        <p:spPr>
          <a:xfrm>
            <a:off x="521208" y="896112"/>
            <a:ext cx="1377475" cy="1679171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mar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marL="0" lvl="0" indent="0" algn="l" defTabSz="914164" rtl="0" eaLnBrk="1" latinLnBrk="0" hangingPunct="1">
              <a:spcBef>
                <a:spcPts val="1200"/>
              </a:spcBef>
              <a:buClr>
                <a:schemeClr val="accent1"/>
              </a:buClr>
              <a:buFontTx/>
              <a:buNone/>
            </a:pPr>
            <a:r>
              <a:rPr lang="en-US" dirty="0" smtClean="0"/>
              <a:t>[Run “Left Header” macro or type title]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sz="quarter" idx="17"/>
          </p:nvPr>
        </p:nvSpPr>
        <p:spPr>
          <a:xfrm>
            <a:off x="521208" y="2721905"/>
            <a:ext cx="1377475" cy="1679171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8"/>
          </p:nvPr>
        </p:nvSpPr>
        <p:spPr>
          <a:xfrm>
            <a:off x="521208" y="4547698"/>
            <a:ext cx="1377475" cy="1679171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Success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521208" y="896112"/>
            <a:ext cx="3871913" cy="566928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3100">
                <a:solidFill>
                  <a:schemeClr val="tx1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[Amount]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1208" y="1541181"/>
            <a:ext cx="3871913" cy="566928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1000" b="1" baseline="0">
                <a:solidFill>
                  <a:srgbClr val="000000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[William Blair &amp; Company </a:t>
            </a:r>
            <a:r>
              <a:rPr lang="en-US" b="0" dirty="0" smtClean="0"/>
              <a:t> is please to announce that]</a:t>
            </a:r>
            <a:endParaRPr lang="en-US" dirty="0" smtClean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761607" y="896112"/>
            <a:ext cx="3846512" cy="5349240"/>
          </a:xfrm>
          <a:prstGeom prst="rect">
            <a:avLst/>
          </a:prstGeom>
        </p:spPr>
        <p:txBody>
          <a:bodyPr lIns="91416" rIns="0">
            <a:noAutofit/>
          </a:bodyPr>
          <a:lstStyle>
            <a:lvl1pPr marL="0" indent="0" algn="just">
              <a:spcBef>
                <a:spcPts val="600"/>
              </a:spcBef>
              <a:buNone/>
              <a:tabLst>
                <a:tab pos="571352" algn="l"/>
              </a:tabLst>
              <a:defRPr sz="900"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	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21208" y="3140651"/>
            <a:ext cx="3871913" cy="357378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1000" baseline="0">
                <a:solidFill>
                  <a:srgbClr val="000000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[has been acquired by]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521208" y="3570419"/>
            <a:ext cx="3871913" cy="357378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1100">
                <a:solidFill>
                  <a:srgbClr val="000000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[Company Name]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521208" y="5079180"/>
            <a:ext cx="3871913" cy="566928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1000" baseline="0">
                <a:solidFill>
                  <a:srgbClr val="000000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[William Blair &amp; Company acted as exclusive financial advisor to the Board of Directors and the Special Committee of the Board of Directors of </a:t>
            </a:r>
            <a:br>
              <a:rPr lang="en-US" dirty="0" smtClean="0"/>
            </a:br>
            <a:r>
              <a:rPr lang="en-US" dirty="0" smtClean="0"/>
              <a:t>[Company] in the above Transaction]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8" hasCustomPrompt="1"/>
          </p:nvPr>
        </p:nvSpPr>
        <p:spPr>
          <a:xfrm>
            <a:off x="521208" y="5936876"/>
            <a:ext cx="3871913" cy="305181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indent="0" algn="ctr">
              <a:buNone/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 marL="457081" indent="-223781">
              <a:spcBef>
                <a:spcPts val="600"/>
              </a:spcBef>
              <a:buNone/>
              <a:defRPr sz="1300"/>
            </a:lvl2pPr>
            <a:lvl3pPr marL="690384" indent="-233304">
              <a:spcBef>
                <a:spcPts val="400"/>
              </a:spcBef>
              <a:buNone/>
              <a:defRPr sz="1200"/>
            </a:lvl3pPr>
            <a:lvl4pPr marL="914164" indent="-223781">
              <a:spcBef>
                <a:spcPts val="300"/>
              </a:spcBef>
              <a:buNone/>
              <a:defRPr sz="1100"/>
            </a:lvl4pPr>
            <a:lvl5pPr marL="1147468" indent="-233304">
              <a:spcBef>
                <a:spcPts val="200"/>
              </a:spcBef>
              <a:buNone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[Date]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 flipV="1">
            <a:off x="1154473" y="5008409"/>
            <a:ext cx="2629767" cy="1598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1154473" y="5743218"/>
            <a:ext cx="2629767" cy="1598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16200000" flipH="1">
            <a:off x="1927663" y="3596049"/>
            <a:ext cx="5292436" cy="1226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 userDrawn="1"/>
        </p:nvSpPr>
        <p:spPr>
          <a:xfrm>
            <a:off x="4663441" y="833294"/>
            <a:ext cx="718185" cy="707886"/>
          </a:xfrm>
          <a:prstGeom prst="rect">
            <a:avLst/>
          </a:prstGeom>
          <a:noFill/>
        </p:spPr>
        <p:txBody>
          <a:bodyPr wrap="square" lIns="91416" tIns="45707" rIns="91416" bIns="45707" rtlCol="0">
            <a:noAutofit/>
          </a:bodyPr>
          <a:lstStyle/>
          <a:p>
            <a:r>
              <a:rPr lang="en-US" sz="4000" dirty="0" smtClean="0">
                <a:latin typeface="Cambria" pitchFamily="18" charset="0"/>
              </a:rPr>
              <a:t>W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ides with Taglines after th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rtlCol="0" anchor="ctr"/>
          <a:lstStyle/>
          <a:p>
            <a:pPr algn="ctr"/>
            <a:r>
              <a:rPr lang="en-US" sz="6100" dirty="0" smtClean="0">
                <a:latin typeface="Cambria" pitchFamily="18" charset="0"/>
              </a:rPr>
              <a:t>Slide masters with</a:t>
            </a:r>
            <a:r>
              <a:rPr lang="en-US" sz="6100" baseline="0" dirty="0" smtClean="0">
                <a:latin typeface="Cambria" pitchFamily="18" charset="0"/>
              </a:rPr>
              <a:t> tagline</a:t>
            </a:r>
            <a:endParaRPr lang="en-US" sz="61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Title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8" y="98425"/>
            <a:ext cx="8165592" cy="630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Body page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[Body Page]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4"/>
          </p:nvPr>
        </p:nvSpPr>
        <p:spPr>
          <a:xfrm>
            <a:off x="521208" y="1498600"/>
            <a:ext cx="8165592" cy="4737100"/>
          </a:xfrm>
          <a:prstGeom prst="rect">
            <a:avLst/>
          </a:prstGeom>
        </p:spPr>
        <p:txBody>
          <a:bodyPr/>
          <a:lstStyle>
            <a:lvl1pPr>
              <a:lnSpc>
                <a:spcPts val="1400"/>
              </a:lnSpc>
              <a:spcBef>
                <a:spcPts val="1000"/>
              </a:spcBef>
              <a:buFontTx/>
              <a:buNone/>
              <a:defRPr/>
            </a:lvl1pPr>
            <a:lvl2pPr>
              <a:lnSpc>
                <a:spcPts val="1400"/>
              </a:lnSpc>
              <a:spcBef>
                <a:spcPts val="800"/>
              </a:spcBef>
              <a:defRPr/>
            </a:lvl2pPr>
            <a:lvl3pPr>
              <a:lnSpc>
                <a:spcPts val="1400"/>
              </a:lnSpc>
              <a:spcBef>
                <a:spcPts val="600"/>
              </a:spcBef>
              <a:defRPr/>
            </a:lvl3pPr>
            <a:lvl4pPr>
              <a:lnSpc>
                <a:spcPts val="1400"/>
              </a:lnSpc>
              <a:spcBef>
                <a:spcPts val="400"/>
              </a:spcBef>
              <a:defRPr/>
            </a:lvl4pPr>
            <a:lvl5pPr>
              <a:lnSpc>
                <a:spcPts val="1400"/>
              </a:lnSpc>
              <a:spcBef>
                <a:spcPts val="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8473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Side-by-side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[Vertical Comparison – Text Only]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1208" y="1499616"/>
            <a:ext cx="3961706" cy="4736592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725094" y="1499616"/>
            <a:ext cx="3961706" cy="4736592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Side-by-side w tagline and sub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[Vertical Comparison]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9616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7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4727448" y="1499616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32001"/>
            <a:ext cx="3959352" cy="4191000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2"/>
          </p:nvPr>
        </p:nvSpPr>
        <p:spPr>
          <a:xfrm>
            <a:off x="4727448" y="2032001"/>
            <a:ext cx="3959352" cy="4191000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Uneven vertical comparison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[Un Even Vertical Comparison]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8600"/>
            <a:ext cx="6062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6693408" y="1498600"/>
            <a:ext cx="199339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29968"/>
            <a:ext cx="6062472" cy="41909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2"/>
          </p:nvPr>
        </p:nvSpPr>
        <p:spPr>
          <a:xfrm>
            <a:off x="6693408" y="2029968"/>
            <a:ext cx="1993392" cy="41909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4 up comparison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[Quad Comparison]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8600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9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4727448" y="1498600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29968"/>
            <a:ext cx="3959352" cy="17525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2"/>
          </p:nvPr>
        </p:nvSpPr>
        <p:spPr>
          <a:xfrm>
            <a:off x="4727448" y="2029968"/>
            <a:ext cx="3959352" cy="17525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able Placeholder 5"/>
          <p:cNvSpPr>
            <a:spLocks noGrp="1"/>
          </p:cNvSpPr>
          <p:nvPr>
            <p:ph type="tbl" sz="quarter" idx="23"/>
          </p:nvPr>
        </p:nvSpPr>
        <p:spPr>
          <a:xfrm>
            <a:off x="527199" y="3911601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6" name="Table Placeholder 5"/>
          <p:cNvSpPr>
            <a:spLocks noGrp="1"/>
          </p:cNvSpPr>
          <p:nvPr>
            <p:ph type="tbl" sz="quarter" idx="24"/>
          </p:nvPr>
        </p:nvSpPr>
        <p:spPr>
          <a:xfrm>
            <a:off x="4727448" y="3911601"/>
            <a:ext cx="395935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5"/>
          </p:nvPr>
        </p:nvSpPr>
        <p:spPr>
          <a:xfrm>
            <a:off x="527375" y="4470401"/>
            <a:ext cx="3959352" cy="17525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half" idx="26"/>
          </p:nvPr>
        </p:nvSpPr>
        <p:spPr>
          <a:xfrm>
            <a:off x="4727448" y="4470401"/>
            <a:ext cx="3959352" cy="1752599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WB 2011 Primary Cove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724" y="6082923"/>
            <a:ext cx="1964093" cy="354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2893" y="2909454"/>
            <a:ext cx="3918452" cy="2468564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[Primary Title Slide layout  when used with preprinted blue covers]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230139" y="2413002"/>
            <a:ext cx="1377803" cy="617535"/>
          </a:xfrm>
          <a:prstGeom prst="rect">
            <a:avLst/>
          </a:prstGeom>
        </p:spPr>
        <p:txBody>
          <a:bodyPr lIns="91416" tIns="0" rIns="0" bIns="0">
            <a:noAutofit/>
          </a:bodyPr>
          <a:lstStyle>
            <a:lvl1pPr marL="0" indent="0" algn="l">
              <a:buNone/>
              <a:defRPr sz="1000" i="0" baseline="0">
                <a:solidFill>
                  <a:schemeClr val="accent2"/>
                </a:solidFill>
                <a:latin typeface="Cambria" pitchFamily="18" charset="0"/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[Insert Date]</a:t>
            </a:r>
          </a:p>
        </p:txBody>
      </p:sp>
      <p:cxnSp>
        <p:nvCxnSpPr>
          <p:cNvPr id="32" name="Straight Connector 31"/>
          <p:cNvCxnSpPr/>
          <p:nvPr userDrawn="1"/>
        </p:nvCxnSpPr>
        <p:spPr>
          <a:xfrm rot="5400000">
            <a:off x="5601018" y="4078289"/>
            <a:ext cx="3273428" cy="0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771524" y="4374356"/>
            <a:ext cx="2676525" cy="0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3194451" y="4227910"/>
            <a:ext cx="2974179" cy="0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81606" y="2693538"/>
            <a:ext cx="2276389" cy="2543175"/>
          </a:xfrm>
          <a:prstGeom prst="rect">
            <a:avLst/>
          </a:prstGeom>
        </p:spPr>
        <p:txBody>
          <a:bodyPr lIns="91418" tIns="0" rIns="91418" bIns="0"/>
          <a:lstStyle>
            <a:lvl1pPr marL="0" indent="0">
              <a:buNone/>
              <a:defRPr sz="2000">
                <a:solidFill>
                  <a:schemeClr val="accent2"/>
                </a:solidFill>
                <a:latin typeface="Cambria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Horizontal comparison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[Horizontal Comparison]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8600"/>
            <a:ext cx="816559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527375" y="3913632"/>
            <a:ext cx="816559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29968"/>
            <a:ext cx="816559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2"/>
          </p:nvPr>
        </p:nvSpPr>
        <p:spPr>
          <a:xfrm>
            <a:off x="527375" y="4467352"/>
            <a:ext cx="816559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6 up comparison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[6 up Comparison]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20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3291840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29968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half" idx="22"/>
          </p:nvPr>
        </p:nvSpPr>
        <p:spPr>
          <a:xfrm>
            <a:off x="3291840" y="2029968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able Placeholder 5"/>
          <p:cNvSpPr>
            <a:spLocks noGrp="1"/>
          </p:cNvSpPr>
          <p:nvPr>
            <p:ph type="tbl" sz="quarter" idx="23"/>
          </p:nvPr>
        </p:nvSpPr>
        <p:spPr>
          <a:xfrm>
            <a:off x="6053328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4"/>
          </p:nvPr>
        </p:nvSpPr>
        <p:spPr>
          <a:xfrm>
            <a:off x="6053328" y="2029968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able Placeholder 5"/>
          <p:cNvSpPr>
            <a:spLocks noGrp="1"/>
          </p:cNvSpPr>
          <p:nvPr>
            <p:ph type="tbl" sz="quarter" idx="25"/>
          </p:nvPr>
        </p:nvSpPr>
        <p:spPr>
          <a:xfrm>
            <a:off x="527199" y="3911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26"/>
          </p:nvPr>
        </p:nvSpPr>
        <p:spPr>
          <a:xfrm>
            <a:off x="3291840" y="3911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7"/>
          </p:nvPr>
        </p:nvSpPr>
        <p:spPr>
          <a:xfrm>
            <a:off x="527375" y="4470401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8"/>
          </p:nvPr>
        </p:nvSpPr>
        <p:spPr>
          <a:xfrm>
            <a:off x="3291840" y="4470401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able Placeholder 5"/>
          <p:cNvSpPr>
            <a:spLocks noGrp="1"/>
          </p:cNvSpPr>
          <p:nvPr>
            <p:ph type="tbl" sz="quarter" idx="29"/>
          </p:nvPr>
        </p:nvSpPr>
        <p:spPr>
          <a:xfrm>
            <a:off x="6053328" y="3911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30"/>
          </p:nvPr>
        </p:nvSpPr>
        <p:spPr>
          <a:xfrm>
            <a:off x="6053328" y="4470401"/>
            <a:ext cx="2633472" cy="1755648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3 up comparison w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dirty="0" smtClean="0"/>
              <a:t>[3 up Comparison]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527199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2" name="Table Placeholder 5"/>
          <p:cNvSpPr>
            <a:spLocks noGrp="1"/>
          </p:cNvSpPr>
          <p:nvPr>
            <p:ph type="tbl" sz="quarter" idx="21"/>
          </p:nvPr>
        </p:nvSpPr>
        <p:spPr>
          <a:xfrm>
            <a:off x="3291840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527375" y="2029968"/>
            <a:ext cx="2633472" cy="4191000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2"/>
          </p:nvPr>
        </p:nvSpPr>
        <p:spPr>
          <a:xfrm>
            <a:off x="3291840" y="2029968"/>
            <a:ext cx="2633472" cy="4191000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able Placeholder 5"/>
          <p:cNvSpPr>
            <a:spLocks noGrp="1"/>
          </p:cNvSpPr>
          <p:nvPr>
            <p:ph type="tbl" sz="quarter" idx="23"/>
          </p:nvPr>
        </p:nvSpPr>
        <p:spPr>
          <a:xfrm>
            <a:off x="6053328" y="1498600"/>
            <a:ext cx="2633472" cy="457200"/>
          </a:xfrm>
          <a:prstGeom prst="rect">
            <a:avLst/>
          </a:prstGeom>
        </p:spPr>
        <p:txBody>
          <a:bodyPr tIns="16843" bIns="16843" anchor="ctr" anchorCtr="0"/>
          <a:lstStyle>
            <a:lvl1pPr>
              <a:buFontTx/>
              <a:buNone/>
              <a:defRPr lang="en-US" sz="1500" b="1" kern="1200" baseline="0" smtClean="0">
                <a:solidFill>
                  <a:srgbClr val="3DB7E4"/>
                </a:solidFill>
                <a:latin typeface="Cambria" pitchFamily="18" charset="0"/>
                <a:ea typeface="ＭＳ Ｐゴシック" pitchFamily="29" charset="-128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4"/>
          </p:nvPr>
        </p:nvSpPr>
        <p:spPr>
          <a:xfrm>
            <a:off x="6053328" y="2029968"/>
            <a:ext cx="2633472" cy="4191000"/>
          </a:xfrm>
          <a:prstGeom prst="rect">
            <a:avLst/>
          </a:prstGeom>
        </p:spPr>
        <p:txBody>
          <a:bodyPr rIns="0"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2 horizontal w side boxes and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4"/>
          <p:cNvSpPr>
            <a:spLocks noGrp="1"/>
          </p:cNvSpPr>
          <p:nvPr>
            <p:ph sz="quarter" idx="16"/>
          </p:nvPr>
        </p:nvSpPr>
        <p:spPr>
          <a:xfrm>
            <a:off x="2121596" y="1499616"/>
            <a:ext cx="6584344" cy="23109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baseline="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4"/>
          <p:cNvSpPr>
            <a:spLocks noGrp="1"/>
          </p:cNvSpPr>
          <p:nvPr>
            <p:ph sz="quarter" idx="17"/>
          </p:nvPr>
        </p:nvSpPr>
        <p:spPr>
          <a:xfrm>
            <a:off x="2121596" y="3912062"/>
            <a:ext cx="6584344" cy="23109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8473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9"/>
          </p:nvPr>
        </p:nvSpPr>
        <p:spPr>
          <a:xfrm>
            <a:off x="521208" y="1499616"/>
            <a:ext cx="1377475" cy="2313432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0"/>
          </p:nvPr>
        </p:nvSpPr>
        <p:spPr>
          <a:xfrm>
            <a:off x="521208" y="3909568"/>
            <a:ext cx="1377475" cy="2313432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3 horizontal w side boxes and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1594" y="1499616"/>
            <a:ext cx="6577906" cy="1490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21594" y="3118006"/>
            <a:ext cx="6577906" cy="1490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5"/>
          </p:nvPr>
        </p:nvSpPr>
        <p:spPr>
          <a:xfrm>
            <a:off x="2121594" y="4736397"/>
            <a:ext cx="6577906" cy="1490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136" rtl="0" eaLnBrk="0" fontAlgn="base" hangingPunct="0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FontTx/>
              <a:buNone/>
              <a:defRPr sz="1500">
                <a:latin typeface="Cambria" pitchFamily="18" charset="0"/>
              </a:defRPr>
            </a:lvl1pPr>
            <a:lvl2pPr marL="114284" indent="-114284" algn="l" defTabSz="457136" rtl="0" eaLnBrk="0" fontAlgn="base" hangingPunct="0">
              <a:lnSpc>
                <a:spcPts val="14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2pPr>
            <a:lvl3pPr marL="228568" indent="-114284" algn="l" defTabSz="457136" rtl="0" eaLnBrk="0" fontAlgn="base" hangingPunct="0">
              <a:lnSpc>
                <a:spcPts val="14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3pPr>
            <a:lvl4pPr marL="342851" indent="-114284" algn="l" defTabSz="457136" rtl="0" eaLnBrk="0" fontAlgn="base" hangingPunct="0">
              <a:lnSpc>
                <a:spcPts val="14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1300">
                <a:latin typeface="Cambria" pitchFamily="18" charset="0"/>
              </a:defRPr>
            </a:lvl4pPr>
            <a:lvl5pPr marL="457136" indent="-114284" algn="l" defTabSz="457136" rtl="0" eaLnBrk="0" fontAlgn="base" hangingPunct="0">
              <a:lnSpc>
                <a:spcPts val="1400"/>
              </a:lnSpc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300"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24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1208" y="896112"/>
            <a:ext cx="8165592" cy="50292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FontTx/>
              <a:buNone/>
              <a:defRPr sz="1500">
                <a:solidFill>
                  <a:schemeClr val="accent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521208" y="4736397"/>
            <a:ext cx="1377475" cy="1490472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9"/>
          </p:nvPr>
        </p:nvSpPr>
        <p:spPr>
          <a:xfrm>
            <a:off x="521208" y="1499616"/>
            <a:ext cx="1377475" cy="1490472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0"/>
          </p:nvPr>
        </p:nvSpPr>
        <p:spPr>
          <a:xfrm>
            <a:off x="521208" y="3118006"/>
            <a:ext cx="1377475" cy="1490472"/>
          </a:xfrm>
          <a:prstGeom prst="rect">
            <a:avLst/>
          </a:prstGeom>
          <a:noFill/>
        </p:spPr>
        <p:txBody>
          <a:bodyPr lIns="16843" tIns="45720" rIns="16843" anchor="t" anchorCtr="0"/>
          <a:lstStyle>
            <a:lvl1pPr algn="l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lete slide masters after th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rtlCol="0" anchor="ctr"/>
          <a:lstStyle/>
          <a:p>
            <a:pPr algn="ctr"/>
            <a:r>
              <a:rPr lang="en-US" sz="6100" dirty="0" smtClean="0">
                <a:latin typeface="Cambria" pitchFamily="18" charset="0"/>
              </a:rPr>
              <a:t>Slide masters after this slide should be deleted</a:t>
            </a:r>
            <a:endParaRPr lang="en-US" sz="61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WB 2011 Primary Cover Dea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724" y="6082923"/>
            <a:ext cx="1964093" cy="35468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368708" y="2676760"/>
            <a:ext cx="2276389" cy="2543175"/>
          </a:xfrm>
          <a:prstGeom prst="rect">
            <a:avLst/>
          </a:prstGeom>
        </p:spPr>
        <p:txBody>
          <a:bodyPr lIns="91418" tIns="0" rIns="91418" bIns="0"/>
          <a:lstStyle>
            <a:lvl1pPr marL="0" indent="0">
              <a:buNone/>
              <a:defRPr sz="2000">
                <a:solidFill>
                  <a:srgbClr val="004165"/>
                </a:solidFill>
                <a:latin typeface="Cambria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7065824" y="2275525"/>
            <a:ext cx="1744207" cy="617536"/>
          </a:xfrm>
          <a:prstGeom prst="rect">
            <a:avLst/>
          </a:prstGeom>
        </p:spPr>
        <p:txBody>
          <a:bodyPr vert="horz" lIns="91418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First M. Last </a:t>
            </a:r>
          </a:p>
          <a:p>
            <a:pPr lvl="0"/>
            <a:r>
              <a:rPr lang="en-US" dirty="0" smtClean="0"/>
              <a:t>+ 000 000 0000 </a:t>
            </a:r>
          </a:p>
          <a:p>
            <a:pPr lvl="0"/>
            <a:r>
              <a:rPr lang="en-US" dirty="0" smtClean="0"/>
              <a:t>flast@williamblair.com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5352115" y="4002685"/>
            <a:ext cx="3429000" cy="1588"/>
          </a:xfrm>
          <a:prstGeom prst="line">
            <a:avLst/>
          </a:prstGeom>
          <a:ln w="12700" cap="flat" cmpd="sng" algn="ctr">
            <a:solidFill>
              <a:srgbClr val="00416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2851307" y="4189255"/>
            <a:ext cx="3021009" cy="14607"/>
          </a:xfrm>
          <a:prstGeom prst="line">
            <a:avLst/>
          </a:prstGeom>
          <a:ln w="19050" cap="flat" cmpd="sng" algn="ctr">
            <a:solidFill>
              <a:srgbClr val="00416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7075688" y="699894"/>
            <a:ext cx="1176338" cy="617536"/>
          </a:xfrm>
          <a:prstGeom prst="rect">
            <a:avLst/>
          </a:prstGeom>
        </p:spPr>
        <p:txBody>
          <a:bodyPr vert="horz" lIns="91418" tIns="0" rIns="0" b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add month and date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6425088" y="642145"/>
            <a:ext cx="1285875" cy="1588"/>
          </a:xfrm>
          <a:prstGeom prst="line">
            <a:avLst/>
          </a:prstGeom>
          <a:ln w="12700" cap="flat" cmpd="sng" algn="ctr">
            <a:solidFill>
              <a:srgbClr val="00416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7065824" y="2898002"/>
            <a:ext cx="1744207" cy="617536"/>
          </a:xfrm>
          <a:prstGeom prst="rect">
            <a:avLst/>
          </a:prstGeom>
        </p:spPr>
        <p:txBody>
          <a:bodyPr vert="horz" lIns="91418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First M. Last </a:t>
            </a:r>
          </a:p>
          <a:p>
            <a:pPr lvl="0"/>
            <a:r>
              <a:rPr lang="en-US" dirty="0" smtClean="0"/>
              <a:t>+ 000 000 0000 </a:t>
            </a:r>
          </a:p>
          <a:p>
            <a:pPr lvl="0"/>
            <a:r>
              <a:rPr lang="en-US" dirty="0" smtClean="0"/>
              <a:t>flast@williamblair.com</a:t>
            </a: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065824" y="3520479"/>
            <a:ext cx="1744207" cy="617536"/>
          </a:xfrm>
          <a:prstGeom prst="rect">
            <a:avLst/>
          </a:prstGeom>
        </p:spPr>
        <p:txBody>
          <a:bodyPr vert="horz" lIns="91418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First M. Last </a:t>
            </a:r>
          </a:p>
          <a:p>
            <a:pPr lvl="0"/>
            <a:r>
              <a:rPr lang="en-US" dirty="0" smtClean="0"/>
              <a:t>+ 000 000 0000 </a:t>
            </a:r>
          </a:p>
          <a:p>
            <a:pPr lvl="0"/>
            <a:r>
              <a:rPr lang="en-US" dirty="0" smtClean="0"/>
              <a:t>flast@williamblair.com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65824" y="4142956"/>
            <a:ext cx="1744207" cy="617536"/>
          </a:xfrm>
          <a:prstGeom prst="rect">
            <a:avLst/>
          </a:prstGeom>
        </p:spPr>
        <p:txBody>
          <a:bodyPr vert="horz" lIns="91418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First M. Last </a:t>
            </a:r>
          </a:p>
          <a:p>
            <a:pPr lvl="0"/>
            <a:r>
              <a:rPr lang="en-US" dirty="0" smtClean="0"/>
              <a:t>+ 000 000 0000 </a:t>
            </a:r>
          </a:p>
          <a:p>
            <a:pPr lvl="0"/>
            <a:r>
              <a:rPr lang="en-US" dirty="0" smtClean="0"/>
              <a:t>flast@williamblair.com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065824" y="4765434"/>
            <a:ext cx="1744207" cy="617536"/>
          </a:xfrm>
          <a:prstGeom prst="rect">
            <a:avLst/>
          </a:prstGeom>
        </p:spPr>
        <p:txBody>
          <a:bodyPr vert="horz" lIns="91418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aseline="0">
                <a:solidFill>
                  <a:srgbClr val="004165"/>
                </a:solidFill>
                <a:latin typeface="Cambria" pitchFamily="18" charset="0"/>
              </a:defRPr>
            </a:lvl1pPr>
            <a:lvl2pPr marL="0">
              <a:spcBef>
                <a:spcPts val="0"/>
              </a:spcBef>
              <a:spcAft>
                <a:spcPts val="0"/>
              </a:spcAft>
              <a:buFontTx/>
              <a:buNone/>
              <a:defRPr sz="1000">
                <a:solidFill>
                  <a:schemeClr val="accent3"/>
                </a:solidFill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First M. Last </a:t>
            </a:r>
          </a:p>
          <a:p>
            <a:pPr lvl="0"/>
            <a:r>
              <a:rPr lang="en-US" dirty="0" smtClean="0"/>
              <a:t>+ 000 000 0000 </a:t>
            </a:r>
          </a:p>
          <a:p>
            <a:pPr lvl="0"/>
            <a:r>
              <a:rPr lang="en-US" dirty="0" smtClean="0"/>
              <a:t>flast@williamblair.com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-771524" y="4374356"/>
            <a:ext cx="2676525" cy="0"/>
          </a:xfrm>
          <a:prstGeom prst="line">
            <a:avLst/>
          </a:prstGeom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52893" y="2909454"/>
            <a:ext cx="3700130" cy="2468564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[Primary Title Slide layout  when used with preprinted blue covers]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WB 2011 Secondary Cove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200" y="0"/>
            <a:ext cx="8229600" cy="571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7" rIns="91416" bIns="4570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3"/>
              </a:solidFill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2894" y="2909454"/>
            <a:ext cx="3833037" cy="2468564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[Primary Title Slide layout  when used with clear covers]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232929" y="2413000"/>
            <a:ext cx="1377980" cy="617534"/>
          </a:xfrm>
          <a:prstGeom prst="rect">
            <a:avLst/>
          </a:prstGeom>
        </p:spPr>
        <p:txBody>
          <a:bodyPr lIns="91416" tIns="0" rIns="0" bIns="0">
            <a:noAutofit/>
          </a:bodyPr>
          <a:lstStyle>
            <a:lvl1pPr marL="0" indent="0" algn="l">
              <a:buNone/>
              <a:defRPr sz="1200" i="0" baseline="0">
                <a:solidFill>
                  <a:schemeClr val="bg1"/>
                </a:solidFill>
                <a:latin typeface="Cambria" pitchFamily="18" charset="0"/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[Insert Date]</a:t>
            </a:r>
          </a:p>
        </p:txBody>
      </p:sp>
      <p:cxnSp>
        <p:nvCxnSpPr>
          <p:cNvPr id="31" name="Straight Connector 30"/>
          <p:cNvCxnSpPr/>
          <p:nvPr userDrawn="1"/>
        </p:nvCxnSpPr>
        <p:spPr>
          <a:xfrm rot="5400000">
            <a:off x="-771524" y="4374356"/>
            <a:ext cx="2676525" cy="0"/>
          </a:xfrm>
          <a:prstGeom prst="line">
            <a:avLst/>
          </a:prstGeom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>
            <a:off x="5597803" y="4078289"/>
            <a:ext cx="3273428" cy="0"/>
          </a:xfrm>
          <a:prstGeom prst="line">
            <a:avLst/>
          </a:prstGeom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8724" y="6082923"/>
            <a:ext cx="1964093" cy="35468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3164138" y="4189255"/>
            <a:ext cx="3021009" cy="14607"/>
          </a:xfrm>
          <a:prstGeom prst="line">
            <a:avLst/>
          </a:prstGeom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73325" y="2652801"/>
            <a:ext cx="2276389" cy="2543175"/>
          </a:xfrm>
          <a:prstGeom prst="rect">
            <a:avLst/>
          </a:prstGeom>
        </p:spPr>
        <p:txBody>
          <a:bodyPr lIns="91418" tIns="0" rIns="91418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Cambria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WB 2011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1208" y="896112"/>
            <a:ext cx="8165592" cy="5330952"/>
          </a:xfrm>
          <a:prstGeom prst="rect">
            <a:avLst/>
          </a:prstGeom>
        </p:spPr>
        <p:txBody>
          <a:bodyPr tIns="0" bIns="0" anchor="t"/>
          <a:lstStyle>
            <a:lvl1pPr marL="342851" marR="0" indent="-342851" algn="l" defTabSz="914164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None/>
              <a:tabLst/>
              <a:defRPr sz="1400">
                <a:solidFill>
                  <a:srgbClr val="000000"/>
                </a:solidFill>
                <a:latin typeface="Cambria" pitchFamily="18" charset="0"/>
              </a:defRPr>
            </a:lvl1pPr>
            <a:lvl2pPr marL="6348" indent="0">
              <a:lnSpc>
                <a:spcPts val="2200"/>
              </a:lnSpc>
              <a:spcBef>
                <a:spcPts val="0"/>
              </a:spcBef>
              <a:buNone/>
              <a:defRPr sz="2400">
                <a:solidFill>
                  <a:srgbClr val="000000"/>
                </a:solidFill>
                <a:latin typeface="Cambria" pitchFamily="18" charset="0"/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0"/>
            <a:endParaRPr lang="en-US" dirty="0" smtClean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1208" y="100584"/>
            <a:ext cx="816559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[Table of Contents]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_WB 2011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85801" y="1467713"/>
            <a:ext cx="0" cy="0"/>
          </a:xfrm>
          <a:prstGeom prst="rect">
            <a:avLst/>
          </a:prstGeom>
        </p:spPr>
        <p:txBody>
          <a:bodyPr lIns="91416" tIns="0" rIns="0" bIns="0">
            <a:noAutofit/>
          </a:bodyPr>
          <a:lstStyle>
            <a:lvl1pPr marL="0" indent="0" algn="l">
              <a:buNone/>
              <a:defRPr sz="1000" i="0" baseline="0">
                <a:solidFill>
                  <a:schemeClr val="accent2"/>
                </a:solidFill>
                <a:latin typeface="Cambria" pitchFamily="18" charset="0"/>
              </a:defRPr>
            </a:lvl1pPr>
            <a:lvl2pPr marL="45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57200" y="0"/>
            <a:ext cx="8229600" cy="5715000"/>
          </a:xfrm>
          <a:prstGeom prst="rect">
            <a:avLst/>
          </a:prstGeom>
          <a:solidFill>
            <a:srgbClr val="3DB7E4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7" rIns="91416" bIns="45707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-1489866" y="3648870"/>
            <a:ext cx="4133850" cy="1587"/>
          </a:xfrm>
          <a:prstGeom prst="line">
            <a:avLst/>
          </a:prstGeom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85801" y="1467713"/>
            <a:ext cx="7768559" cy="1617662"/>
          </a:xfrm>
          <a:prstGeom prst="rect">
            <a:avLst/>
          </a:prstGeom>
        </p:spPr>
        <p:txBody>
          <a:bodyPr lIns="84216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[Divider]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315914" y="6703222"/>
            <a:ext cx="309562" cy="1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0358" y="6556032"/>
            <a:ext cx="1121149" cy="207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_WB 2011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200" y="0"/>
            <a:ext cx="8229600" cy="5715000"/>
          </a:xfrm>
          <a:prstGeom prst="rect">
            <a:avLst/>
          </a:prstGeom>
          <a:solidFill>
            <a:srgbClr val="3DB7E4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7" rIns="91416" bIns="45707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114800" cy="5715000"/>
          </a:xfrm>
          <a:prstGeom prst="rect">
            <a:avLst/>
          </a:prstGeom>
          <a:solidFill>
            <a:srgbClr val="57068C"/>
          </a:solidFill>
        </p:spPr>
        <p:txBody>
          <a:bodyPr anchor="ctr" anchorCtr="1"/>
          <a:lstStyle>
            <a:lvl1pPr algn="ctr"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1489866" y="3648870"/>
            <a:ext cx="4133850" cy="1587"/>
          </a:xfrm>
          <a:prstGeom prst="line">
            <a:avLst/>
          </a:prstGeom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315914" y="6703222"/>
            <a:ext cx="309562" cy="1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WB_Final_approv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0358" y="6556032"/>
            <a:ext cx="1121149" cy="207169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rot="5400000">
            <a:off x="-1489866" y="3648870"/>
            <a:ext cx="4133850" cy="1587"/>
          </a:xfrm>
          <a:prstGeom prst="line">
            <a:avLst/>
          </a:prstGeom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71353"/>
            <a:ext cx="3787776" cy="387127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[Divider]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ides without Taglines after th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rtlCol="0" anchor="ctr"/>
          <a:lstStyle/>
          <a:p>
            <a:pPr algn="ctr"/>
            <a:r>
              <a:rPr lang="en-US" sz="6100" dirty="0" smtClean="0">
                <a:latin typeface="Cambria" pitchFamily="18" charset="0"/>
              </a:rPr>
              <a:t>Slide masters without</a:t>
            </a:r>
            <a:r>
              <a:rPr lang="en-US" sz="6100" baseline="0" dirty="0" smtClean="0">
                <a:latin typeface="Cambria" pitchFamily="18" charset="0"/>
              </a:rPr>
              <a:t> tagline</a:t>
            </a:r>
            <a:endParaRPr lang="en-US" sz="6100" dirty="0">
              <a:latin typeface="Cambr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98425"/>
            <a:ext cx="8184732" cy="6302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 flipV="1">
            <a:off x="110266" y="320040"/>
            <a:ext cx="667512" cy="1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89241" y="6703223"/>
            <a:ext cx="309562" cy="1"/>
          </a:xfrm>
          <a:prstGeom prst="line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WB_Final_approved.pn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525999" y="6556032"/>
            <a:ext cx="1155349" cy="208636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21208" y="896112"/>
            <a:ext cx="8165592" cy="5330952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716" r:id="rId3"/>
    <p:sldLayoutId id="2147483717" r:id="rId4"/>
    <p:sldLayoutId id="2147483718" r:id="rId5"/>
    <p:sldLayoutId id="2147483713" r:id="rId6"/>
    <p:sldLayoutId id="2147483778" r:id="rId7"/>
    <p:sldLayoutId id="2147483734" r:id="rId8"/>
    <p:sldLayoutId id="2147483775" r:id="rId9"/>
    <p:sldLayoutId id="2147483749" r:id="rId10"/>
    <p:sldLayoutId id="2147483750" r:id="rId11"/>
    <p:sldLayoutId id="2147483751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  <p:sldLayoutId id="2147483761" r:id="rId21"/>
    <p:sldLayoutId id="2147483777" r:id="rId22"/>
    <p:sldLayoutId id="2147483776" r:id="rId23"/>
    <p:sldLayoutId id="2147483762" r:id="rId24"/>
    <p:sldLayoutId id="2147483763" r:id="rId25"/>
    <p:sldLayoutId id="2147483764" r:id="rId26"/>
    <p:sldLayoutId id="2147483765" r:id="rId27"/>
    <p:sldLayoutId id="2147483766" r:id="rId28"/>
    <p:sldLayoutId id="2147483767" r:id="rId29"/>
    <p:sldLayoutId id="2147483768" r:id="rId30"/>
    <p:sldLayoutId id="2147483769" r:id="rId31"/>
    <p:sldLayoutId id="2147483770" r:id="rId32"/>
    <p:sldLayoutId id="2147483771" r:id="rId33"/>
    <p:sldLayoutId id="2147483772" r:id="rId34"/>
    <p:sldLayoutId id="2147483774" r:id="rId3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64" rtl="0" eaLnBrk="1" latinLnBrk="0" hangingPunct="1">
        <a:spcBef>
          <a:spcPct val="0"/>
        </a:spcBef>
        <a:buNone/>
        <a:defRPr sz="2600" kern="1200" baseline="0">
          <a:solidFill>
            <a:schemeClr val="accent2"/>
          </a:solidFill>
          <a:latin typeface="Cambria" pitchFamily="18" charset="0"/>
          <a:ea typeface="+mj-ea"/>
          <a:cs typeface="+mj-cs"/>
        </a:defRPr>
      </a:lvl1pPr>
    </p:titleStyle>
    <p:bodyStyle>
      <a:lvl1pPr marL="0" indent="0" algn="l" defTabSz="914164" rtl="0" eaLnBrk="1" latinLnBrk="0" hangingPunct="1">
        <a:lnSpc>
          <a:spcPts val="1400"/>
        </a:lnSpc>
        <a:spcBef>
          <a:spcPts val="1000"/>
        </a:spcBef>
        <a:buClr>
          <a:schemeClr val="accent1"/>
        </a:buClr>
        <a:buFontTx/>
        <a:buNone/>
        <a:defRPr lang="en-US" sz="1500" kern="1200" baseline="0" dirty="0">
          <a:solidFill>
            <a:srgbClr val="000000"/>
          </a:solidFill>
          <a:latin typeface="Cambria" pitchFamily="18" charset="0"/>
          <a:ea typeface="ＭＳ Ｐゴシック" pitchFamily="29" charset="-128"/>
          <a:cs typeface="Arial" pitchFamily="34" charset="0"/>
        </a:defRPr>
      </a:lvl1pPr>
      <a:lvl2pPr marL="228600" indent="-228600" algn="l" defTabSz="914164" rtl="0" eaLnBrk="1" latinLnBrk="0" hangingPunct="1">
        <a:lnSpc>
          <a:spcPts val="1400"/>
        </a:lnSpc>
        <a:spcBef>
          <a:spcPts val="800"/>
        </a:spcBef>
        <a:spcAft>
          <a:spcPts val="0"/>
        </a:spcAft>
        <a:buClrTx/>
        <a:buFont typeface="Arial" pitchFamily="34" charset="0"/>
        <a:buChar char="•"/>
        <a:defRPr lang="en-US" sz="1300" kern="1200" baseline="0" dirty="0">
          <a:solidFill>
            <a:srgbClr val="000000"/>
          </a:solidFill>
          <a:latin typeface="Cambria" pitchFamily="18" charset="0"/>
          <a:ea typeface="ＭＳ Ｐゴシック" pitchFamily="29" charset="-128"/>
          <a:cs typeface="Arial" pitchFamily="34" charset="0"/>
        </a:defRPr>
      </a:lvl2pPr>
      <a:lvl3pPr marL="457200" indent="-228600" algn="l" defTabSz="914164" rtl="0" eaLnBrk="1" latinLnBrk="0" hangingPunct="1">
        <a:lnSpc>
          <a:spcPts val="1400"/>
        </a:lnSpc>
        <a:spcBef>
          <a:spcPts val="600"/>
        </a:spcBef>
        <a:spcAft>
          <a:spcPts val="0"/>
        </a:spcAft>
        <a:buClrTx/>
        <a:buFont typeface="Arial" pitchFamily="34" charset="0"/>
        <a:buChar char="•"/>
        <a:defRPr lang="en-US" sz="1300" kern="1200" baseline="0" dirty="0">
          <a:solidFill>
            <a:srgbClr val="000000"/>
          </a:solidFill>
          <a:latin typeface="Cambria" pitchFamily="18" charset="0"/>
          <a:ea typeface="ＭＳ Ｐゴシック" pitchFamily="29" charset="-128"/>
          <a:cs typeface="Arial" pitchFamily="34" charset="0"/>
        </a:defRPr>
      </a:lvl3pPr>
      <a:lvl4pPr marL="685800" indent="-228600" algn="l" defTabSz="914164" rtl="0" eaLnBrk="1" latinLnBrk="0" hangingPunct="1">
        <a:lnSpc>
          <a:spcPts val="1400"/>
        </a:lnSpc>
        <a:spcBef>
          <a:spcPts val="400"/>
        </a:spcBef>
        <a:buClrTx/>
        <a:buFont typeface="Arial" pitchFamily="34" charset="0"/>
        <a:buChar char="•"/>
        <a:defRPr lang="en-US" sz="1300" kern="1200" baseline="0" dirty="0">
          <a:solidFill>
            <a:srgbClr val="000000"/>
          </a:solidFill>
          <a:latin typeface="Cambria" pitchFamily="18" charset="0"/>
          <a:ea typeface="ＭＳ Ｐゴシック" pitchFamily="29" charset="-128"/>
          <a:cs typeface="Arial" pitchFamily="34" charset="0"/>
        </a:defRPr>
      </a:lvl4pPr>
      <a:lvl5pPr marL="912813" indent="-227013" algn="l" defTabSz="914164" rtl="0" eaLnBrk="1" latinLnBrk="0" hangingPunct="1">
        <a:lnSpc>
          <a:spcPts val="1400"/>
        </a:lnSpc>
        <a:spcBef>
          <a:spcPts val="200"/>
        </a:spcBef>
        <a:buClrTx/>
        <a:buFont typeface="Arial" pitchFamily="34" charset="0"/>
        <a:buChar char="•"/>
        <a:defRPr lang="en-US" sz="1300" kern="1200" baseline="0" dirty="0">
          <a:solidFill>
            <a:srgbClr val="000000"/>
          </a:solidFill>
          <a:latin typeface="Cambria" pitchFamily="18" charset="0"/>
          <a:ea typeface="ＭＳ Ｐゴシック" pitchFamily="29" charset="-128"/>
          <a:cs typeface="Arial" pitchFamily="34" charset="0"/>
        </a:defRPr>
      </a:lvl5pPr>
      <a:lvl6pPr marL="2513952" indent="-228541" algn="l" defTabSz="9141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36" indent="-228541" algn="l" defTabSz="9141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17" indent="-228541" algn="l" defTabSz="9141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99" indent="-228541" algn="l" defTabSz="9141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1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4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7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0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2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93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76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58" algn="l" defTabSz="9141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dobell@williamblai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Brandon Dobell</a:t>
            </a:r>
            <a:br>
              <a:rPr lang="en-US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1500" i="1" dirty="0" smtClean="0">
                <a:hlinkClick r:id="rId3"/>
              </a:rPr>
              <a:t>bdobell@williamblair.com</a:t>
            </a:r>
            <a:r>
              <a:rPr lang="en-US" sz="1500" i="1" dirty="0" smtClean="0"/>
              <a:t>, 312-364-8773</a:t>
            </a:r>
            <a:br>
              <a:rPr lang="en-US" sz="1500" i="1" dirty="0" smtClean="0"/>
            </a:br>
            <a:endParaRPr lang="en-US" sz="1300" i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smtClean="0"/>
              <a:t>October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Backdrop For Disruption – 6 Consumer Behavior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sz="1400" b="1" dirty="0"/>
              <a:t>Immediacy: </a:t>
            </a:r>
            <a:r>
              <a:rPr lang="en-US" sz="1400" dirty="0"/>
              <a:t>Consumers expect things to happen faster, more accurately, and in a more user-friendly and automated way; the advent of mobile and apps has amplified this concept</a:t>
            </a:r>
            <a:r>
              <a:rPr lang="en-US" sz="1400" dirty="0" smtClean="0"/>
              <a:t>. </a:t>
            </a:r>
            <a:r>
              <a:rPr lang="en-US" sz="1400" i="1" dirty="0"/>
              <a:t>(</a:t>
            </a:r>
            <a:r>
              <a:rPr lang="en-US" sz="1400" i="1" dirty="0" err="1"/>
              <a:t>Instacart</a:t>
            </a:r>
            <a:r>
              <a:rPr lang="en-US" sz="1400" i="1" dirty="0"/>
              <a:t>, Amazon Prime [one-click ordering], Grub-Hub)</a:t>
            </a:r>
            <a:endParaRPr lang="en-US" sz="1800" dirty="0"/>
          </a:p>
          <a:p>
            <a:r>
              <a:rPr lang="en-US" sz="1600" dirty="0"/>
              <a:t> </a:t>
            </a:r>
          </a:p>
          <a:p>
            <a:pPr lvl="1"/>
            <a:r>
              <a:rPr lang="en-US" sz="1400" b="1" dirty="0"/>
              <a:t>No information/privacy concerns: </a:t>
            </a:r>
            <a:r>
              <a:rPr lang="en-US" sz="1400" dirty="0"/>
              <a:t>Consumers </a:t>
            </a:r>
            <a:r>
              <a:rPr lang="en-US" sz="1400" dirty="0" smtClean="0"/>
              <a:t>amenable </a:t>
            </a:r>
            <a:r>
              <a:rPr lang="en-US" sz="1400" dirty="0"/>
              <a:t>to putting their personal information online, which we believe will accelerate (and eventually cement) significant migration to self-service in real estate</a:t>
            </a:r>
            <a:r>
              <a:rPr lang="en-US" sz="1400" dirty="0" smtClean="0"/>
              <a:t>. </a:t>
            </a:r>
            <a:r>
              <a:rPr lang="en-US" sz="1400" i="1" dirty="0"/>
              <a:t>(Facebook/</a:t>
            </a:r>
            <a:r>
              <a:rPr lang="en-US" sz="1400" i="1" dirty="0" err="1"/>
              <a:t>Instagram</a:t>
            </a:r>
            <a:r>
              <a:rPr lang="en-US" sz="1400" i="1" dirty="0"/>
              <a:t>, retail beacons, online mortgage applications, trusted traveler programs)</a:t>
            </a:r>
            <a:endParaRPr lang="en-US" sz="1800" dirty="0"/>
          </a:p>
          <a:p>
            <a:r>
              <a:rPr lang="en-US" sz="1600" dirty="0"/>
              <a:t> </a:t>
            </a:r>
          </a:p>
          <a:p>
            <a:pPr lvl="1"/>
            <a:r>
              <a:rPr lang="en-US" sz="1400" b="1" dirty="0"/>
              <a:t>Customization/</a:t>
            </a:r>
            <a:r>
              <a:rPr lang="en-US" sz="1400" b="1" dirty="0" err="1"/>
              <a:t>curation</a:t>
            </a:r>
            <a:r>
              <a:rPr lang="en-US" sz="1400" b="1" dirty="0"/>
              <a:t>: </a:t>
            </a:r>
            <a:r>
              <a:rPr lang="en-US" sz="1400" dirty="0"/>
              <a:t>Consumers expect information to be customized or curated for their specific needs and wants, while extraneous information, redundant processes, or unorganized touch points carry the risk of alienating the </a:t>
            </a:r>
            <a:r>
              <a:rPr lang="en-US" sz="1400" dirty="0" smtClean="0"/>
              <a:t>consumer </a:t>
            </a:r>
            <a:r>
              <a:rPr lang="en-US" sz="1400" i="1" dirty="0"/>
              <a:t>(</a:t>
            </a:r>
            <a:r>
              <a:rPr lang="en-US" sz="1400" i="1" dirty="0" err="1"/>
              <a:t>Pinterest</a:t>
            </a:r>
            <a:r>
              <a:rPr lang="en-US" sz="1400" i="1" dirty="0"/>
              <a:t>, Twitter, </a:t>
            </a:r>
            <a:r>
              <a:rPr lang="en-US" sz="1400" i="1" dirty="0" err="1"/>
              <a:t>Houzz</a:t>
            </a:r>
            <a:r>
              <a:rPr lang="en-US" sz="1400" i="1" dirty="0"/>
              <a:t>)</a:t>
            </a:r>
            <a:endParaRPr lang="en-US" sz="1800" dirty="0"/>
          </a:p>
          <a:p>
            <a:r>
              <a:rPr lang="en-US" sz="1600" dirty="0"/>
              <a:t> </a:t>
            </a:r>
            <a:endParaRPr lang="en-US" sz="2000" dirty="0"/>
          </a:p>
          <a:p>
            <a:pPr lvl="1"/>
            <a:r>
              <a:rPr lang="en-US" sz="1400" b="1" dirty="0"/>
              <a:t>Mobile: </a:t>
            </a:r>
            <a:r>
              <a:rPr lang="en-US" sz="1400" dirty="0"/>
              <a:t>Computing power in phones and tablets, shared workspaces, telecommuting, accurate geo-locating software, and other factors will continue to drive mobile adoption, in our opinion. </a:t>
            </a:r>
            <a:r>
              <a:rPr lang="en-US" sz="1400" i="1" dirty="0"/>
              <a:t>(Expedia, </a:t>
            </a:r>
            <a:r>
              <a:rPr lang="en-US" sz="1400" i="1" dirty="0" err="1"/>
              <a:t>OpenTable</a:t>
            </a:r>
            <a:r>
              <a:rPr lang="en-US" sz="1400" i="1" dirty="0"/>
              <a:t>, Zillow, </a:t>
            </a:r>
            <a:r>
              <a:rPr lang="en-US" sz="1400" i="1" dirty="0" err="1"/>
              <a:t>Uber</a:t>
            </a:r>
            <a:r>
              <a:rPr lang="en-US" sz="1400" i="1" dirty="0"/>
              <a:t>)</a:t>
            </a:r>
            <a:endParaRPr lang="en-US" sz="1800" dirty="0"/>
          </a:p>
          <a:p>
            <a:r>
              <a:rPr lang="en-US" sz="1600" b="1" dirty="0"/>
              <a:t> </a:t>
            </a:r>
            <a:endParaRPr lang="en-US" sz="2000" dirty="0"/>
          </a:p>
          <a:p>
            <a:pPr lvl="1"/>
            <a:r>
              <a:rPr lang="en-US" sz="1400" b="1" dirty="0"/>
              <a:t>Ratings/feedback loops: </a:t>
            </a:r>
            <a:r>
              <a:rPr lang="en-US" sz="1400" dirty="0"/>
              <a:t>Consumers tend to rely on reviews and ratings as a key factor when deciding to purchase a product or service, and we see no difference as it relates to selecting an agent. </a:t>
            </a:r>
            <a:r>
              <a:rPr lang="en-US" sz="1400" i="1" dirty="0"/>
              <a:t>(Yelp, Amazon/</a:t>
            </a:r>
            <a:r>
              <a:rPr lang="en-US" sz="1400" i="1" dirty="0" err="1"/>
              <a:t>Alibaba</a:t>
            </a:r>
            <a:r>
              <a:rPr lang="en-US" sz="1400" i="1" dirty="0"/>
              <a:t> reviews, Facebook)</a:t>
            </a:r>
            <a:endParaRPr lang="en-US" sz="1800" dirty="0"/>
          </a:p>
          <a:p>
            <a:r>
              <a:rPr lang="en-US" sz="1600" dirty="0"/>
              <a:t> </a:t>
            </a:r>
            <a:endParaRPr lang="en-US" sz="2000" dirty="0"/>
          </a:p>
          <a:p>
            <a:pPr lvl="1"/>
            <a:r>
              <a:rPr lang="en-US" sz="1400" b="1" dirty="0"/>
              <a:t>Sharing economy: </a:t>
            </a:r>
            <a:r>
              <a:rPr lang="en-US" sz="1400" dirty="0"/>
              <a:t>Consumers have become increasingly comfortable sharing rather than owning, be it cars, apartments, office space, or even clothes. Just a few years ago, it would have been hard to believe the amount of sharing (information, products, etc.) that is now commonplace in today’s economy. </a:t>
            </a:r>
            <a:r>
              <a:rPr lang="en-US" sz="1400" i="1" dirty="0"/>
              <a:t>(</a:t>
            </a:r>
            <a:r>
              <a:rPr lang="en-US" sz="1400" i="1" dirty="0" err="1"/>
              <a:t>Uber</a:t>
            </a:r>
            <a:r>
              <a:rPr lang="en-US" sz="1400" i="1" dirty="0"/>
              <a:t>, </a:t>
            </a:r>
            <a:r>
              <a:rPr lang="en-US" sz="1400" i="1" dirty="0" err="1"/>
              <a:t>Airbnb</a:t>
            </a:r>
            <a:r>
              <a:rPr lang="en-US" sz="1400" i="1" dirty="0"/>
              <a:t>, </a:t>
            </a:r>
            <a:r>
              <a:rPr lang="en-US" sz="1400" i="1" dirty="0" err="1"/>
              <a:t>Zipcar</a:t>
            </a:r>
            <a:r>
              <a:rPr lang="en-US" sz="1400" i="1" dirty="0"/>
              <a:t>, Rent The Runway)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1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Trends Shaping Real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/>
              <a:t>Moneyball</a:t>
            </a:r>
            <a:r>
              <a:rPr lang="en-US" dirty="0"/>
              <a:t>”—predictive analytics for real estate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Regulation – consumer protections in particular but also for banks/lenders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Who </a:t>
            </a:r>
            <a:r>
              <a:rPr lang="en-US" dirty="0"/>
              <a:t>owns the data/content?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Breaking </a:t>
            </a:r>
            <a:r>
              <a:rPr lang="en-US" dirty="0"/>
              <a:t>old models—separating transaction management from the advisor/broker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Urbanization, &amp; the intersection with the sharing economy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pPr lvl="0"/>
            <a:r>
              <a:rPr lang="en-US" dirty="0"/>
              <a:t>The industry remains one of the last large, consumer-facing industries to undergo radical transformation since the proliferation of handheld smart devices that have enabled a new set of expectations for the typical consumer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Real Estate Pain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56528793"/>
              </p:ext>
            </p:extLst>
          </p:nvPr>
        </p:nvGraphicFramePr>
        <p:xfrm>
          <a:off x="609600" y="914403"/>
          <a:ext cx="8075613" cy="472769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84790"/>
                <a:gridCol w="166593"/>
                <a:gridCol w="1763108"/>
                <a:gridCol w="166593"/>
                <a:gridCol w="65272"/>
                <a:gridCol w="2929257"/>
              </a:tblGrid>
              <a:tr h="271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Consumers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Agents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Brokerages</a:t>
                      </a:r>
                      <a:r>
                        <a:rPr lang="en-US" sz="1600" b="1" u="none" strike="noStrike" dirty="0">
                          <a:effectLst/>
                        </a:rPr>
                        <a:t> / Franchisees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1411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0736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Efficient search process (not seeing what you don't want to see…but missing something that might be the right fit)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Marketing/ advertising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Lead routing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8016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Commissions paid versus value provided by agents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Which potential buyers/sellers are real (or not)?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Listings 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96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Tours and walk-throughs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Transaction management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Consistent service across agents, offices, franchises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582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What is the right price?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Listing syndication/ marketing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Agent recruitment/retention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21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Choosing the right agent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Mobile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21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Listing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43355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335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Source: William Blair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 Market Pain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72035985"/>
              </p:ext>
            </p:extLst>
          </p:nvPr>
        </p:nvGraphicFramePr>
        <p:xfrm>
          <a:off x="609599" y="990598"/>
          <a:ext cx="8075613" cy="51054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853626"/>
                <a:gridCol w="430700"/>
                <a:gridCol w="3791287"/>
              </a:tblGrid>
              <a:tr h="2712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Consumers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Property Owners and Managers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65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Complete and accurate availability, pricing information for local markets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Differentiation from competing properties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98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In-person visits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Efficient, measurable use of marketing and advertising spending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1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Application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Diligence on prospective tenants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74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Deposit, rental payment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Onboarding new tenants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19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Package receipt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Revenue maximization (price and occupancy)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989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Service requests and confirmations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Expense controls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Property upkeep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Vendor 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71225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12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Source: William Blair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Real Estate Pain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50594215"/>
              </p:ext>
            </p:extLst>
          </p:nvPr>
        </p:nvGraphicFramePr>
        <p:xfrm>
          <a:off x="520704" y="914405"/>
          <a:ext cx="8164510" cy="543161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04828"/>
                <a:gridCol w="315066"/>
                <a:gridCol w="1804828"/>
                <a:gridCol w="315066"/>
                <a:gridCol w="1804828"/>
                <a:gridCol w="315066"/>
                <a:gridCol w="1804828"/>
              </a:tblGrid>
              <a:tr h="475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Owner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Occupier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Broker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Financier / Investor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0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How do I find the right tenants?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How do I find the right space?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How do I find new customers/win deals?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Collateral value/risk management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Should I sell the building?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What should I pay and what terms can I expect?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Getting clients the best price (listings)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Cash flow expectations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What are the going rent rates and terms?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Workplace efficiency/ design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Client retention/value-added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Tenant credit quality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Accounting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Negotiating deals for and with clients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Supply dynamics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What is my building worth/should I sell?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Transaction management/CRM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Rent rates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0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Should I manage the property or facility?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Relative cap rates/ portfolio management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How can I lower my expenses/bills?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Deal sourcing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803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Source: William Blair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2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Huge Industries, Not Much Market Cap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$34B in Technology Market 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$39B in “Services” Market Cap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928897"/>
            <a:ext cx="3959225" cy="380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789" y="1427163"/>
            <a:ext cx="3678797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58" y="730821"/>
            <a:ext cx="7915141" cy="582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esearch">
      <a:dk1>
        <a:srgbClr val="000000"/>
      </a:dk1>
      <a:lt1>
        <a:sysClr val="window" lastClr="FFFFFF"/>
      </a:lt1>
      <a:dk2>
        <a:srgbClr val="4D4F53"/>
      </a:dk2>
      <a:lt2>
        <a:srgbClr val="FFFFFF"/>
      </a:lt2>
      <a:accent1>
        <a:srgbClr val="007AC9"/>
      </a:accent1>
      <a:accent2>
        <a:srgbClr val="004165"/>
      </a:accent2>
      <a:accent3>
        <a:srgbClr val="7AB800"/>
      </a:accent3>
      <a:accent4>
        <a:srgbClr val="F3D311"/>
      </a:accent4>
      <a:accent5>
        <a:srgbClr val="4D4F53"/>
      </a:accent5>
      <a:accent6>
        <a:srgbClr val="DC5034"/>
      </a:accent6>
      <a:hlink>
        <a:srgbClr val="3DB7E4"/>
      </a:hlink>
      <a:folHlink>
        <a:srgbClr val="4D4F53"/>
      </a:folHlink>
    </a:clrScheme>
    <a:fontScheme name="2011 Fonts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2DEEA"/>
        </a:solidFill>
        <a:ln>
          <a:noFill/>
        </a:ln>
      </a:spPr>
      <a:bodyPr lIns="84206" tIns="42104" rIns="84206" bIns="42104" rtlCol="0" anchor="ctr"/>
      <a:lstStyle>
        <a:defPPr>
          <a:defRPr sz="900" b="1"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2"/>
          </a:solidFill>
          <a:tailEnd type="stealth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8230</TotalTime>
  <Words>449</Words>
  <Application>Microsoft Office PowerPoint</Application>
  <PresentationFormat>Letter Paper (8.5x11 in)</PresentationFormat>
  <Paragraphs>127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Brandon Dobell     bdobell@williamblair.com, 312-364-8773 </vt:lpstr>
      <vt:lpstr>Backdrop For Disruption – 6 Consumer Behavior Trends</vt:lpstr>
      <vt:lpstr>Big Picture Trends Shaping Real Estate</vt:lpstr>
      <vt:lpstr>Residential Real Estate Pain Points</vt:lpstr>
      <vt:lpstr>Rental Market Pain Points</vt:lpstr>
      <vt:lpstr>Commercial Real Estate Pain Points</vt:lpstr>
      <vt:lpstr>Huge Industries, Not Much Market Cap</vt:lpstr>
      <vt:lpstr>Disclosures</vt:lpstr>
    </vt:vector>
  </TitlesOfParts>
  <Company>William Blair &amp; Company, 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Brandon Dobell</dc:creator>
  <cp:lastModifiedBy>jpagilar</cp:lastModifiedBy>
  <cp:revision>497</cp:revision>
  <cp:lastPrinted>2016-06-10T12:17:14Z</cp:lastPrinted>
  <dcterms:created xsi:type="dcterms:W3CDTF">2011-12-02T16:00:23Z</dcterms:created>
  <dcterms:modified xsi:type="dcterms:W3CDTF">2016-10-02T15:14:45Z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Links~0">
    <vt:lpwstr>True</vt:lpwstr>
  </property>
</Properties>
</file>